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bff27065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bff27065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bff27065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bff27065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bff27065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bff27065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bff27065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bff27065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184af18b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184af18b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184af18b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184af18b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184af18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184af18b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184af18b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184af18b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184af18b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184af18b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e0fa3326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e0fa3326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Internship Review</a:t>
            </a:r>
            <a:endParaRPr/>
          </a:p>
          <a:p>
            <a:pPr indent="0" lvl="0" marL="0" rtl="0" algn="l">
              <a:spcBef>
                <a:spcPts val="0"/>
              </a:spcBef>
              <a:spcAft>
                <a:spcPts val="0"/>
              </a:spcAft>
              <a:buNone/>
            </a:pPr>
            <a:r>
              <a:rPr lang="en-GB"/>
              <a:t>5G Testbed - IITM</a:t>
            </a:r>
            <a:endParaRPr/>
          </a:p>
        </p:txBody>
      </p:sp>
      <p:sp>
        <p:nvSpPr>
          <p:cNvPr id="229" name="Google Shape;229;p17"/>
          <p:cNvSpPr txBox="1"/>
          <p:nvPr>
            <p:ph idx="1" type="subTitle"/>
          </p:nvPr>
        </p:nvSpPr>
        <p:spPr>
          <a:xfrm>
            <a:off x="6605050" y="377635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Hemanth </a:t>
            </a:r>
            <a:endParaRPr/>
          </a:p>
          <a:p>
            <a:pPr indent="0" lvl="0" marL="0" rtl="0" algn="l">
              <a:lnSpc>
                <a:spcPct val="115000"/>
              </a:lnSpc>
              <a:spcBef>
                <a:spcPts val="0"/>
              </a:spcBef>
              <a:spcAft>
                <a:spcPts val="1600"/>
              </a:spcAft>
              <a:buNone/>
            </a:pPr>
            <a:r>
              <a:rPr lang="en-GB"/>
              <a:t>CED16I024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Functionalities of MAC</a:t>
            </a:r>
            <a:endParaRPr/>
          </a:p>
        </p:txBody>
      </p:sp>
      <p:cxnSp>
        <p:nvCxnSpPr>
          <p:cNvPr id="294" name="Google Shape;294;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5" name="Google Shape;295;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6" name="Google Shape;296;p26"/>
          <p:cNvSpPr txBox="1"/>
          <p:nvPr/>
        </p:nvSpPr>
        <p:spPr>
          <a:xfrm>
            <a:off x="1297500" y="1712750"/>
            <a:ext cx="6671700" cy="257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mapping between logical channels and transport channels;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multiplexing and demultiplexing of MAC SDUs from one or different logical channels onto transport blocks (TB) to be delivered to the physical layer on transport channels;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scheduling information reporting;</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error correction through HARQ;</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logical channel prioritisation.</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p:txBody>
      </p:sp>
      <p:sp>
        <p:nvSpPr>
          <p:cNvPr id="297" name="Google Shape;297;p26"/>
          <p:cNvSpPr txBox="1"/>
          <p:nvPr/>
        </p:nvSpPr>
        <p:spPr>
          <a:xfrm>
            <a:off x="1181550" y="1252275"/>
            <a:ext cx="71955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The MAC sublayer supports the following functions:</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Uplink and Downlink of MAC</a:t>
            </a:r>
            <a:endParaRPr/>
          </a:p>
        </p:txBody>
      </p:sp>
      <p:cxnSp>
        <p:nvCxnSpPr>
          <p:cNvPr id="303" name="Google Shape;303;p27"/>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4" name="Google Shape;304;p27"/>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05" name="Google Shape;305;p27"/>
          <p:cNvSpPr txBox="1"/>
          <p:nvPr/>
        </p:nvSpPr>
        <p:spPr>
          <a:xfrm>
            <a:off x="1297500" y="1712738"/>
            <a:ext cx="6671700" cy="2579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Transport block CRC attachment;</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Code block segmentation and code block CRC attachment;</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Channel coding;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Physical-layer hybrid-ARQ processing;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Rate matching;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Scrambling;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Modulation;</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Layer mapping;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Mapping to assigned resources and antenna ports.</a:t>
            </a:r>
            <a:endParaRPr>
              <a:solidFill>
                <a:srgbClr val="FFFFFF"/>
              </a:solidFill>
              <a:latin typeface="Lato"/>
              <a:ea typeface="Lato"/>
              <a:cs typeface="Lato"/>
              <a:sym typeface="Lato"/>
            </a:endParaRPr>
          </a:p>
        </p:txBody>
      </p:sp>
      <p:sp>
        <p:nvSpPr>
          <p:cNvPr id="306" name="Google Shape;306;p27"/>
          <p:cNvSpPr txBox="1"/>
          <p:nvPr/>
        </p:nvSpPr>
        <p:spPr>
          <a:xfrm>
            <a:off x="1181550" y="1089525"/>
            <a:ext cx="71955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Both uplink and downlink physical layer processing of transport channels consists of the following steps as described in</a:t>
            </a:r>
            <a:r>
              <a:rPr lang="en-GB">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Scheduling in MAC</a:t>
            </a:r>
            <a:endParaRPr/>
          </a:p>
        </p:txBody>
      </p:sp>
      <p:sp>
        <p:nvSpPr>
          <p:cNvPr id="312" name="Google Shape;312;p28"/>
          <p:cNvSpPr txBox="1"/>
          <p:nvPr>
            <p:ph idx="1" type="body"/>
          </p:nvPr>
        </p:nvSpPr>
        <p:spPr>
          <a:xfrm>
            <a:off x="271625" y="1532175"/>
            <a:ext cx="43005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Scheduling is the process of allocating resources for transmitting data.</a:t>
            </a:r>
            <a:endParaRPr>
              <a:solidFill>
                <a:srgbClr val="FFFFFF"/>
              </a:solidFill>
            </a:endParaRPr>
          </a:p>
          <a:p>
            <a:pPr indent="0" lvl="0" marL="0" rtl="0" algn="l">
              <a:spcBef>
                <a:spcPts val="1600"/>
              </a:spcBef>
              <a:spcAft>
                <a:spcPts val="0"/>
              </a:spcAft>
              <a:buNone/>
            </a:pPr>
            <a:r>
              <a:rPr b="1" lang="en-GB">
                <a:solidFill>
                  <a:srgbClr val="FFFFFF"/>
                </a:solidFill>
              </a:rPr>
              <a:t>Dynamic downlink scheduling:</a:t>
            </a:r>
            <a:r>
              <a:rPr lang="en-GB">
                <a:solidFill>
                  <a:srgbClr val="FFFFFF"/>
                </a:solidFill>
              </a:rPr>
              <a:t> In NR, the downlink scheduler is responsible for dynamically controlling the device(s) to transmit to.</a:t>
            </a:r>
            <a:endParaRPr>
              <a:solidFill>
                <a:srgbClr val="FFFFFF"/>
              </a:solidFill>
            </a:endParaRPr>
          </a:p>
          <a:p>
            <a:pPr indent="0" lvl="0" marL="0" rtl="0" algn="l">
              <a:spcBef>
                <a:spcPts val="1600"/>
              </a:spcBef>
              <a:spcAft>
                <a:spcPts val="0"/>
              </a:spcAft>
              <a:buNone/>
            </a:pPr>
            <a:r>
              <a:rPr b="1" lang="en-GB">
                <a:solidFill>
                  <a:srgbClr val="FFFFFF"/>
                </a:solidFill>
              </a:rPr>
              <a:t>Dynamic uplink scheduling: </a:t>
            </a:r>
            <a:r>
              <a:rPr lang="en-GB">
                <a:solidFill>
                  <a:srgbClr val="FFFFFF"/>
                </a:solidFill>
              </a:rPr>
              <a:t>The general downlink scheduling discussion is applicable to the uplink as well. However, there are some fundamental differences between the two. For example, the uplink power resource is distributed among the devices, while in the downlink the power resource is centralized within the base station.</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13" name="Google Shape;313;p28"/>
          <p:cNvPicPr preferRelativeResize="0"/>
          <p:nvPr/>
        </p:nvPicPr>
        <p:blipFill>
          <a:blip r:embed="rId3">
            <a:alphaModFix/>
          </a:blip>
          <a:stretch>
            <a:fillRect/>
          </a:stretch>
        </p:blipFill>
        <p:spPr>
          <a:xfrm>
            <a:off x="4781125" y="1894875"/>
            <a:ext cx="4267075" cy="22490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Hybrid ARQ in MAC</a:t>
            </a:r>
            <a:endParaRPr/>
          </a:p>
        </p:txBody>
      </p:sp>
      <p:sp>
        <p:nvSpPr>
          <p:cNvPr id="319" name="Google Shape;319;p29"/>
          <p:cNvSpPr txBox="1"/>
          <p:nvPr>
            <p:ph idx="1" type="body"/>
          </p:nvPr>
        </p:nvSpPr>
        <p:spPr>
          <a:xfrm>
            <a:off x="271625" y="1532175"/>
            <a:ext cx="85578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hybrid-ARQ protocol is the primary way of handling retransmissions in NR. In case of an erroneously received packet, a retransmission is requested</a:t>
            </a:r>
            <a:r>
              <a:rPr lang="en-GB">
                <a:solidFill>
                  <a:srgbClr val="FFFFFF"/>
                </a:solidFill>
              </a:rPr>
              <a:t>.</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b="1" lang="en-GB">
                <a:solidFill>
                  <a:srgbClr val="FFFFFF"/>
                </a:solidFill>
              </a:rPr>
              <a:t>Downlink Hybrid-ARQ</a:t>
            </a:r>
            <a:r>
              <a:rPr b="1" lang="en-GB">
                <a:solidFill>
                  <a:srgbClr val="FFFFFF"/>
                </a:solidFill>
              </a:rPr>
              <a:t>:</a:t>
            </a:r>
            <a:r>
              <a:rPr lang="en-GB">
                <a:solidFill>
                  <a:srgbClr val="FFFFFF"/>
                </a:solidFill>
              </a:rPr>
              <a:t> </a:t>
            </a:r>
            <a:r>
              <a:rPr lang="en-GB">
                <a:solidFill>
                  <a:srgbClr val="FFFFFF"/>
                </a:solidFill>
              </a:rPr>
              <a:t>In the downlink, retransmissions are scheduled in the same way as new data that is, they may occur at any time and at an arbitrary frequency location within the downlink cell bandwidth.</a:t>
            </a:r>
            <a:endParaRPr>
              <a:solidFill>
                <a:srgbClr val="FFFFFF"/>
              </a:solidFill>
            </a:endParaRPr>
          </a:p>
          <a:p>
            <a:pPr indent="0" lvl="0" marL="0" rtl="0" algn="l">
              <a:spcBef>
                <a:spcPts val="1600"/>
              </a:spcBef>
              <a:spcAft>
                <a:spcPts val="0"/>
              </a:spcAft>
              <a:buNone/>
            </a:pPr>
            <a:r>
              <a:rPr b="1" lang="en-GB">
                <a:solidFill>
                  <a:srgbClr val="FFFFFF"/>
                </a:solidFill>
              </a:rPr>
              <a:t>Dynamic uplink scheduling: </a:t>
            </a:r>
            <a:r>
              <a:rPr lang="en-GB">
                <a:solidFill>
                  <a:srgbClr val="FFFFFF"/>
                </a:solidFill>
              </a:rPr>
              <a:t>The uplink uses the same asynchronous hybrid-ARQ protocol as the downlink. To differentiate between new transmissions and retransmissions of data, the new-data indicator is used.</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 of work and Motivation</a:t>
            </a:r>
            <a:endParaRPr/>
          </a:p>
        </p:txBody>
      </p:sp>
      <p:sp>
        <p:nvSpPr>
          <p:cNvPr id="325" name="Google Shape;325;p30"/>
          <p:cNvSpPr txBox="1"/>
          <p:nvPr>
            <p:ph idx="1" type="subTitle"/>
          </p:nvPr>
        </p:nvSpPr>
        <p:spPr>
          <a:xfrm>
            <a:off x="420425" y="1599700"/>
            <a:ext cx="6750600" cy="6147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latin typeface="Montserrat"/>
                <a:ea typeface="Montserrat"/>
                <a:cs typeface="Montserrat"/>
                <a:sym typeface="Montserrat"/>
              </a:rPr>
              <a:t>Implementation of efficient scheduling algorithm for 5G MAC Sublayer.</a:t>
            </a:r>
            <a:endParaRPr>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en-GB">
                <a:latin typeface="Montserrat"/>
                <a:ea typeface="Montserrat"/>
                <a:cs typeface="Montserrat"/>
                <a:sym typeface="Montserrat"/>
              </a:rPr>
              <a:t>Implementation of Hybrid-ARQ for retransmission in 5G MAC Sublayer.</a:t>
            </a:r>
            <a:endParaRPr>
              <a:latin typeface="Montserrat"/>
              <a:ea typeface="Montserrat"/>
              <a:cs typeface="Montserrat"/>
              <a:sym typeface="Montserrat"/>
            </a:endParaRPr>
          </a:p>
        </p:txBody>
      </p:sp>
      <p:sp>
        <p:nvSpPr>
          <p:cNvPr id="326" name="Google Shape;326;p30"/>
          <p:cNvSpPr txBox="1"/>
          <p:nvPr>
            <p:ph idx="2" type="body"/>
          </p:nvPr>
        </p:nvSpPr>
        <p:spPr>
          <a:xfrm>
            <a:off x="926825" y="2387100"/>
            <a:ext cx="57378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Motivation:</a:t>
            </a:r>
            <a:endParaRPr b="1">
              <a:latin typeface="Montserrat"/>
              <a:ea typeface="Montserrat"/>
              <a:cs typeface="Montserrat"/>
              <a:sym typeface="Montserrat"/>
            </a:endParaRPr>
          </a:p>
          <a:p>
            <a:pPr indent="0" lvl="0" marL="0" rtl="0" algn="l">
              <a:spcBef>
                <a:spcPts val="1600"/>
              </a:spcBef>
              <a:spcAft>
                <a:spcPts val="0"/>
              </a:spcAft>
              <a:buNone/>
            </a:pPr>
            <a:r>
              <a:rPr lang="en-GB">
                <a:latin typeface="Montserrat"/>
                <a:ea typeface="Montserrat"/>
                <a:cs typeface="Montserrat"/>
                <a:sym typeface="Montserrat"/>
              </a:rPr>
              <a:t>                   Low Latency and high Throughput are required to acquire enhanced mobile broadband (eMBB) where users can experience a minimum of 50-100 Mbps everywhere and see peak speeds greater than 10 Gbps with a service latency of less than 1ms while moving at more than 300 miles per hour.</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rPr b="1" lang="en-GB">
                <a:latin typeface="Montserrat"/>
                <a:ea typeface="Montserrat"/>
                <a:cs typeface="Montserrat"/>
                <a:sym typeface="Montserrat"/>
              </a:rPr>
              <a:t> </a:t>
            </a:r>
            <a:endParaRPr b="1">
              <a:latin typeface="Montserrat"/>
              <a:ea typeface="Montserrat"/>
              <a:cs typeface="Montserrat"/>
              <a:sym typeface="Montserrat"/>
            </a:endParaRPr>
          </a:p>
        </p:txBody>
      </p:sp>
      <p:grpSp>
        <p:nvGrpSpPr>
          <p:cNvPr id="327" name="Google Shape;327;p30"/>
          <p:cNvGrpSpPr/>
          <p:nvPr/>
        </p:nvGrpSpPr>
        <p:grpSpPr>
          <a:xfrm>
            <a:off x="6884100" y="2317375"/>
            <a:ext cx="2259900" cy="1103400"/>
            <a:chOff x="6884050" y="1716000"/>
            <a:chExt cx="2259900" cy="1103400"/>
          </a:xfrm>
        </p:grpSpPr>
        <p:sp>
          <p:nvSpPr>
            <p:cNvPr id="328" name="Google Shape;328;p30"/>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9" name="Google Shape;329;p30"/>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Montserrat"/>
                  <a:ea typeface="Montserrat"/>
                  <a:cs typeface="Montserrat"/>
                  <a:sym typeface="Montserrat"/>
                </a:rPr>
                <a:t>5G means:</a:t>
              </a:r>
              <a:endParaRPr b="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700">
                <a:solidFill>
                  <a:srgbClr val="FFFFFF"/>
                </a:solidFill>
                <a:latin typeface="Montserrat"/>
                <a:ea typeface="Montserrat"/>
                <a:cs typeface="Montserrat"/>
                <a:sym typeface="Montserrat"/>
              </a:endParaRPr>
            </a:p>
            <a:p>
              <a:pPr indent="-273050" lvl="0" marL="457200" rtl="0" algn="l">
                <a:lnSpc>
                  <a:spcPct val="115000"/>
                </a:lnSpc>
                <a:spcBef>
                  <a:spcPts val="0"/>
                </a:spcBef>
                <a:spcAft>
                  <a:spcPts val="0"/>
                </a:spcAft>
                <a:buClr>
                  <a:srgbClr val="D9F0FF"/>
                </a:buClr>
                <a:buSzPts val="700"/>
                <a:buFont typeface="Montserrat"/>
                <a:buChar char="●"/>
              </a:pPr>
              <a:r>
                <a:rPr lang="en-GB" sz="700">
                  <a:solidFill>
                    <a:srgbClr val="D9F0FF"/>
                  </a:solidFill>
                  <a:latin typeface="Montserrat"/>
                  <a:ea typeface="Montserrat"/>
                  <a:cs typeface="Montserrat"/>
                  <a:sym typeface="Montserrat"/>
                </a:rPr>
                <a:t>Low Latency</a:t>
              </a:r>
              <a:endParaRPr sz="700">
                <a:solidFill>
                  <a:srgbClr val="D9F0FF"/>
                </a:solidFill>
                <a:latin typeface="Montserrat"/>
                <a:ea typeface="Montserrat"/>
                <a:cs typeface="Montserrat"/>
                <a:sym typeface="Montserrat"/>
              </a:endParaRPr>
            </a:p>
            <a:p>
              <a:pPr indent="-273050" lvl="0" marL="457200" rtl="0" algn="l">
                <a:lnSpc>
                  <a:spcPct val="115000"/>
                </a:lnSpc>
                <a:spcBef>
                  <a:spcPts val="0"/>
                </a:spcBef>
                <a:spcAft>
                  <a:spcPts val="0"/>
                </a:spcAft>
                <a:buClr>
                  <a:srgbClr val="D9F0FF"/>
                </a:buClr>
                <a:buSzPts val="700"/>
                <a:buFont typeface="Montserrat"/>
                <a:buChar char="●"/>
              </a:pPr>
              <a:r>
                <a:rPr lang="en-GB" sz="700">
                  <a:solidFill>
                    <a:srgbClr val="D9F0FF"/>
                  </a:solidFill>
                  <a:latin typeface="Montserrat"/>
                  <a:ea typeface="Montserrat"/>
                  <a:cs typeface="Montserrat"/>
                  <a:sym typeface="Montserrat"/>
                </a:rPr>
                <a:t>High Throughput</a:t>
              </a:r>
              <a:endParaRPr sz="700">
                <a:solidFill>
                  <a:srgbClr val="D9F0FF"/>
                </a:solidFill>
                <a:latin typeface="Montserrat"/>
                <a:ea typeface="Montserrat"/>
                <a:cs typeface="Montserrat"/>
                <a:sym typeface="Montserra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latin typeface="Lato"/>
                <a:ea typeface="Lato"/>
                <a:cs typeface="Lato"/>
                <a:sym typeface="Lato"/>
              </a:rPr>
              <a:t>Scheduler for MAC is developed using ’C++’ programming. The structures required for the MAC are provided in the 3GPP TS 38.321 V15.8.0.</a:t>
            </a:r>
            <a:endParaRPr sz="1300">
              <a:latin typeface="Lato"/>
              <a:ea typeface="Lato"/>
              <a:cs typeface="Lato"/>
              <a:sym typeface="Lato"/>
            </a:endParaRPr>
          </a:p>
          <a:p>
            <a:pPr indent="0" lvl="0" marL="0" rtl="0" algn="l">
              <a:lnSpc>
                <a:spcPct val="115000"/>
              </a:lnSpc>
              <a:spcBef>
                <a:spcPts val="1600"/>
              </a:spcBef>
              <a:spcAft>
                <a:spcPts val="1600"/>
              </a:spcAft>
              <a:buNone/>
            </a:pPr>
            <a:r>
              <a:t/>
            </a:r>
            <a:endParaRPr/>
          </a:p>
        </p:txBody>
      </p:sp>
      <p:sp>
        <p:nvSpPr>
          <p:cNvPr id="335" name="Google Shape;335;p31"/>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At high level view, NR Scheduling is not much different from LTE scheduling in terms of overall concept.</a:t>
            </a:r>
            <a:endParaRPr/>
          </a:p>
        </p:txBody>
      </p:sp>
      <p:grpSp>
        <p:nvGrpSpPr>
          <p:cNvPr id="336" name="Google Shape;336;p31"/>
          <p:cNvGrpSpPr/>
          <p:nvPr/>
        </p:nvGrpSpPr>
        <p:grpSpPr>
          <a:xfrm>
            <a:off x="4429093" y="1785156"/>
            <a:ext cx="4188325" cy="2679115"/>
            <a:chOff x="4654186" y="1785178"/>
            <a:chExt cx="4042004" cy="2072175"/>
          </a:xfrm>
        </p:grpSpPr>
        <p:sp>
          <p:nvSpPr>
            <p:cNvPr id="337" name="Google Shape;337;p31"/>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1"/>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1"/>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1"/>
          <p:cNvSpPr txBox="1"/>
          <p:nvPr>
            <p:ph idx="2"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Work done on MAC scheduler</a:t>
            </a:r>
            <a:endParaRPr sz="2400"/>
          </a:p>
        </p:txBody>
      </p:sp>
      <p:pic>
        <p:nvPicPr>
          <p:cNvPr id="341" name="Google Shape;341;p31"/>
          <p:cNvPicPr preferRelativeResize="0"/>
          <p:nvPr/>
        </p:nvPicPr>
        <p:blipFill>
          <a:blip r:embed="rId3">
            <a:alphaModFix/>
          </a:blip>
          <a:stretch>
            <a:fillRect/>
          </a:stretch>
        </p:blipFill>
        <p:spPr>
          <a:xfrm>
            <a:off x="4974299" y="1785150"/>
            <a:ext cx="3621249" cy="263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 scheduler components</a:t>
            </a:r>
            <a:endParaRPr/>
          </a:p>
        </p:txBody>
      </p:sp>
      <p:sp>
        <p:nvSpPr>
          <p:cNvPr id="347" name="Google Shape;347;p32"/>
          <p:cNvSpPr txBox="1"/>
          <p:nvPr>
            <p:ph idx="1" type="body"/>
          </p:nvPr>
        </p:nvSpPr>
        <p:spPr>
          <a:xfrm>
            <a:off x="271625" y="1532175"/>
            <a:ext cx="85578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It is assumed that the DU includes 40 complete MAC and scheduler functions implemented in the same physical platform.</a:t>
            </a:r>
            <a:endParaRPr>
              <a:solidFill>
                <a:srgbClr val="FFFFFF"/>
              </a:solidFill>
            </a:endParaRPr>
          </a:p>
          <a:p>
            <a:pPr indent="0" lvl="0" marL="0" rtl="0" algn="l">
              <a:spcBef>
                <a:spcPts val="1600"/>
              </a:spcBef>
              <a:spcAft>
                <a:spcPts val="0"/>
              </a:spcAft>
              <a:buNone/>
            </a:pPr>
            <a:r>
              <a:rPr lang="en-GB">
                <a:solidFill>
                  <a:srgbClr val="FFFFFF"/>
                </a:solidFill>
              </a:rPr>
              <a:t>NR Scheduler functional block has been further expanded into indicative smaller functional sub-blocks to capture the scheduler functionality:</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DL/UL Resource Scheduler</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DL/UL Link Adaptation (LA)</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UL Tx Power Control</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DL/UL MIMO Mode Control</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TA Manager</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48" name="Google Shape;348;p32"/>
          <p:cNvPicPr preferRelativeResize="0"/>
          <p:nvPr/>
        </p:nvPicPr>
        <p:blipFill>
          <a:blip r:embed="rId3">
            <a:alphaModFix/>
          </a:blip>
          <a:stretch>
            <a:fillRect/>
          </a:stretch>
        </p:blipFill>
        <p:spPr>
          <a:xfrm>
            <a:off x="5729825" y="2540770"/>
            <a:ext cx="3414176" cy="260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 scheduler operations</a:t>
            </a:r>
            <a:endParaRPr/>
          </a:p>
        </p:txBody>
      </p:sp>
      <p:sp>
        <p:nvSpPr>
          <p:cNvPr id="354" name="Google Shape;354;p33"/>
          <p:cNvSpPr txBox="1"/>
          <p:nvPr>
            <p:ph idx="1" type="body"/>
          </p:nvPr>
        </p:nvSpPr>
        <p:spPr>
          <a:xfrm>
            <a:off x="271625" y="1532175"/>
            <a:ext cx="85578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Taking into account the UE buffer status and the QoS requirements of each UE and associated radio bearers, schedulers assign resources between UEs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Schedulers assign resources taking account the radio conditions at the UE identified through measurements made at the gNB and/or reported by the UE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Schedulers assign radio resources in a unit of slot (e.g. one mini-slot, one slot, or multiple slots)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Resource assignment consists of radio resources (resource blocks)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457200" rtl="0" algn="l">
              <a:spcBef>
                <a:spcPts val="1600"/>
              </a:spcBef>
              <a:spcAft>
                <a:spcPts val="0"/>
              </a:spcAft>
              <a:buNone/>
            </a:pPr>
            <a:r>
              <a:rPr b="1" lang="en-GB">
                <a:solidFill>
                  <a:srgbClr val="FFFFFF"/>
                </a:solidFill>
              </a:rPr>
              <a:t>Implementation of Scheduler in MAC with above components and operations is achieved</a:t>
            </a:r>
            <a:endParaRPr b="1">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 done on Hybrid ARQ </a:t>
            </a:r>
            <a:endParaRPr/>
          </a:p>
        </p:txBody>
      </p:sp>
      <p:sp>
        <p:nvSpPr>
          <p:cNvPr id="360" name="Google Shape;360;p34"/>
          <p:cNvSpPr txBox="1"/>
          <p:nvPr>
            <p:ph idx="1" type="body"/>
          </p:nvPr>
        </p:nvSpPr>
        <p:spPr>
          <a:xfrm>
            <a:off x="1132000" y="2062800"/>
            <a:ext cx="70890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Two different types of Codebook determination algorithms called Type 1 and Type 2 are implemented.</a:t>
            </a:r>
            <a:endParaRPr>
              <a:solidFill>
                <a:srgbClr val="FFFFFF"/>
              </a:solidFill>
            </a:endParaRPr>
          </a:p>
          <a:p>
            <a:pPr indent="0" lvl="0" marL="0" rtl="0" algn="l">
              <a:spcBef>
                <a:spcPts val="1600"/>
              </a:spcBef>
              <a:spcAft>
                <a:spcPts val="1600"/>
              </a:spcAft>
              <a:buNone/>
            </a:pPr>
            <a:r>
              <a:rPr lang="en-GB">
                <a:solidFill>
                  <a:srgbClr val="FFFFFF"/>
                </a:solidFill>
              </a:rPr>
              <a:t>Each of these types are again divided into cases depending on whether the HARQ ACK is reported in PUCCH (Physical Uplink Control Channel) or PUSCH (Physical Uplink Shared Channel).</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Conditional cases i</a:t>
            </a:r>
            <a:r>
              <a:rPr lang="en-GB"/>
              <a:t>n Hybrid ARQ </a:t>
            </a:r>
            <a:endParaRPr/>
          </a:p>
        </p:txBody>
      </p:sp>
      <p:sp>
        <p:nvSpPr>
          <p:cNvPr id="366" name="Google Shape;366;p35"/>
          <p:cNvSpPr txBox="1"/>
          <p:nvPr>
            <p:ph idx="1" type="body"/>
          </p:nvPr>
        </p:nvSpPr>
        <p:spPr>
          <a:xfrm>
            <a:off x="271625" y="1532175"/>
            <a:ext cx="85578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In NR, this kind of simple method is used for a specific settings, but there are various other cases.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GB">
                <a:solidFill>
                  <a:srgbClr val="FFFFFF"/>
                </a:solidFill>
              </a:rPr>
              <a:t>• &lt; Case 1 &gt;: Condition : PDSCH is received without corresponding PDCCH or PDCCH indcating a PDSCH release </a:t>
            </a:r>
            <a:endParaRPr>
              <a:solidFill>
                <a:srgbClr val="FFFFFF"/>
              </a:solidFill>
            </a:endParaRPr>
          </a:p>
          <a:p>
            <a:pPr indent="0" lvl="0" marL="0" rtl="0" algn="l">
              <a:spcBef>
                <a:spcPts val="0"/>
              </a:spcBef>
              <a:spcAft>
                <a:spcPts val="0"/>
              </a:spcAft>
              <a:buNone/>
            </a:pPr>
            <a:r>
              <a:rPr lang="en-GB">
                <a:solidFill>
                  <a:srgbClr val="FFFFFF"/>
                </a:solidFill>
              </a:rPr>
              <a:t>-&gt; Number of HARQ Bit : 1 bit </a:t>
            </a:r>
            <a:endParaRPr>
              <a:solidFill>
                <a:srgbClr val="FFFFFF"/>
              </a:solidFill>
            </a:endParaRPr>
          </a:p>
          <a:p>
            <a:pPr indent="0" lvl="0" marL="0" rtl="0" algn="l">
              <a:spcBef>
                <a:spcPts val="1600"/>
              </a:spcBef>
              <a:spcAft>
                <a:spcPts val="0"/>
              </a:spcAft>
              <a:buNone/>
            </a:pPr>
            <a:r>
              <a:rPr lang="en-GB">
                <a:solidFill>
                  <a:srgbClr val="FFFFFF"/>
                </a:solidFill>
              </a:rPr>
              <a:t>• &lt; Case 2 &gt; : Condition : PDSCH-CodeblockGroupTransmission = Not Configured AND PDSCH </a:t>
            </a:r>
            <a:endParaRPr>
              <a:solidFill>
                <a:srgbClr val="FFFFFF"/>
              </a:solidFill>
            </a:endParaRPr>
          </a:p>
          <a:p>
            <a:pPr indent="0" lvl="0" marL="0" rtl="0" algn="l">
              <a:spcBef>
                <a:spcPts val="0"/>
              </a:spcBef>
              <a:spcAft>
                <a:spcPts val="0"/>
              </a:spcAft>
              <a:buNone/>
            </a:pPr>
            <a:r>
              <a:rPr lang="en-GB">
                <a:solidFill>
                  <a:srgbClr val="FFFFFF"/>
                </a:solidFill>
              </a:rPr>
              <a:t>-&gt; Number of HARQ Bit : 1 bit per TB (Transport Block) </a:t>
            </a:r>
            <a:endParaRPr>
              <a:solidFill>
                <a:srgbClr val="FFFFFF"/>
              </a:solidFill>
            </a:endParaRPr>
          </a:p>
          <a:p>
            <a:pPr indent="0" lvl="0" marL="0" rtl="0" algn="l">
              <a:spcBef>
                <a:spcPts val="1600"/>
              </a:spcBef>
              <a:spcAft>
                <a:spcPts val="0"/>
              </a:spcAft>
              <a:buNone/>
            </a:pPr>
            <a:r>
              <a:rPr lang="en-GB">
                <a:solidFill>
                  <a:srgbClr val="FFFFFF"/>
                </a:solidFill>
              </a:rPr>
              <a:t>• &lt; Case 3 &gt; : Condition : PDSCH with DCI 1 0 or PDSCH </a:t>
            </a:r>
            <a:endParaRPr>
              <a:solidFill>
                <a:srgbClr val="FFFFFF"/>
              </a:solidFill>
            </a:endParaRPr>
          </a:p>
          <a:p>
            <a:pPr indent="0" lvl="0" marL="0" rtl="0" algn="l">
              <a:spcBef>
                <a:spcPts val="0"/>
              </a:spcBef>
              <a:spcAft>
                <a:spcPts val="0"/>
              </a:spcAft>
              <a:buNone/>
            </a:pPr>
            <a:r>
              <a:rPr lang="en-GB">
                <a:solidFill>
                  <a:srgbClr val="FFFFFF"/>
                </a:solidFill>
              </a:rPr>
              <a:t>-&gt; Number of HARQ Bits : HARQ Ack only for the PDSCH or only for the SPS</a:t>
            </a:r>
            <a:endParaRPr>
              <a:solidFill>
                <a:srgbClr val="FFFFFF"/>
              </a:solidFill>
            </a:endParaRPr>
          </a:p>
          <a:p>
            <a:pPr indent="0" lvl="0" marL="0" rtl="0" algn="l">
              <a:spcBef>
                <a:spcPts val="1600"/>
              </a:spcBef>
              <a:spcAft>
                <a:spcPts val="1600"/>
              </a:spcAft>
              <a:buNone/>
            </a:pPr>
            <a:r>
              <a:rPr lang="en-GB">
                <a:solidFill>
                  <a:srgbClr val="FFFFFF"/>
                </a:solidFill>
              </a:rPr>
              <a:t>                                                                                  (Same cases for Uplink HarQ)</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5G NR</a:t>
            </a:r>
            <a:r>
              <a:rPr lang="en-GB"/>
              <a:t> is a new air interface being developed for 5G.  5G NR stands for 5th generation New Radio. It is a new Radio Access Technology(RAT), the wireless standard that will become the foundation for the next generation of mobile networks. The standards for 5G NR are developed by 3GPP organization.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5G is next big evolution of telecom network from it’s previous technologies of  LTE, GSM. 5G is named as 5G unlike 4G aka LTE, or 2G aka GSM.  5G claims to offer high throughput with low latency and increased number of connected devices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Tracing</a:t>
            </a:r>
            <a:r>
              <a:rPr lang="en-GB"/>
              <a:t> in Hybrid ARQ </a:t>
            </a:r>
            <a:endParaRPr/>
          </a:p>
        </p:txBody>
      </p:sp>
      <p:sp>
        <p:nvSpPr>
          <p:cNvPr id="372" name="Google Shape;372;p36"/>
          <p:cNvSpPr txBox="1"/>
          <p:nvPr>
            <p:ph idx="1" type="body"/>
          </p:nvPr>
        </p:nvSpPr>
        <p:spPr>
          <a:xfrm>
            <a:off x="271625" y="1532175"/>
            <a:ext cx="85578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rPr>
              <a:t>                                                Implementation of Hybrid ARQ is achieved using above cases.</a:t>
            </a:r>
            <a:endParaRPr b="1">
              <a:solidFill>
                <a:srgbClr val="FFFFFF"/>
              </a:solidFill>
            </a:endParaRPr>
          </a:p>
          <a:p>
            <a:pPr indent="0" lvl="0" marL="0" rtl="0" algn="l">
              <a:spcBef>
                <a:spcPts val="1600"/>
              </a:spcBef>
              <a:spcAft>
                <a:spcPts val="0"/>
              </a:spcAft>
              <a:buNone/>
            </a:pPr>
            <a:r>
              <a:t/>
            </a:r>
            <a:endParaRPr b="1">
              <a:solidFill>
                <a:srgbClr val="FFFFFF"/>
              </a:solidFill>
            </a:endParaRPr>
          </a:p>
          <a:p>
            <a:pPr indent="0" lvl="0" marL="0" rtl="0" algn="l">
              <a:spcBef>
                <a:spcPts val="1600"/>
              </a:spcBef>
              <a:spcAft>
                <a:spcPts val="0"/>
              </a:spcAft>
              <a:buNone/>
            </a:pPr>
            <a:r>
              <a:rPr lang="en-GB">
                <a:solidFill>
                  <a:srgbClr val="FFFFFF"/>
                </a:solidFill>
              </a:rPr>
              <a:t>Sequences of Harq were traced on a tracing tool and report was sent to our guide.</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Internship </a:t>
            </a:r>
            <a:r>
              <a:rPr lang="en-GB"/>
              <a:t>timeline</a:t>
            </a:r>
            <a:endParaRPr/>
          </a:p>
        </p:txBody>
      </p:sp>
      <p:sp>
        <p:nvSpPr>
          <p:cNvPr id="378" name="Google Shape;378;p37"/>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MAY</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79" name="Google Shape;379;p37"/>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Training</a:t>
            </a:r>
            <a:endParaRPr sz="1000">
              <a:solidFill>
                <a:srgbClr val="FFFFFF"/>
              </a:solidFill>
              <a:latin typeface="Roboto"/>
              <a:ea typeface="Roboto"/>
              <a:cs typeface="Roboto"/>
              <a:sym typeface="Roboto"/>
            </a:endParaRPr>
          </a:p>
        </p:txBody>
      </p:sp>
      <p:sp>
        <p:nvSpPr>
          <p:cNvPr id="380" name="Google Shape;380;p37"/>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Socket Programming, File System Internals, System Calls, and Git basics provided by Zilogic Systems</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81" name="Google Shape;381;p37"/>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JUN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82" name="Google Shape;382;p37"/>
          <p:cNvSpPr txBox="1"/>
          <p:nvPr/>
        </p:nvSpPr>
        <p:spPr>
          <a:xfrm>
            <a:off x="2302402" y="2894125"/>
            <a:ext cx="17862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Understanding</a:t>
            </a:r>
            <a:endParaRPr sz="1000">
              <a:solidFill>
                <a:srgbClr val="FFFFFF"/>
              </a:solidFill>
              <a:latin typeface="Roboto"/>
              <a:ea typeface="Roboto"/>
              <a:cs typeface="Roboto"/>
              <a:sym typeface="Roboto"/>
            </a:endParaRPr>
          </a:p>
        </p:txBody>
      </p:sp>
      <p:sp>
        <p:nvSpPr>
          <p:cNvPr id="383" name="Google Shape;383;p37"/>
          <p:cNvSpPr txBox="1"/>
          <p:nvPr/>
        </p:nvSpPr>
        <p:spPr>
          <a:xfrm>
            <a:off x="2302400" y="3307025"/>
            <a:ext cx="12042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Understood the 3GPP standard TS 38.321 V15.8.0: "NR;Medium Access Control (MAC) protocol specification" and thereafter made this presentation on Chapter 6 in Dalhman, Erik's 5G NR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84" name="Google Shape;384;p37"/>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JUL</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85" name="Google Shape;385;p37"/>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Training</a:t>
            </a:r>
            <a:endParaRPr sz="1000">
              <a:solidFill>
                <a:srgbClr val="FFFFFF"/>
              </a:solidFill>
              <a:latin typeface="Roboto"/>
              <a:ea typeface="Roboto"/>
              <a:cs typeface="Roboto"/>
              <a:sym typeface="Roboto"/>
            </a:endParaRPr>
          </a:p>
        </p:txBody>
      </p:sp>
      <p:sp>
        <p:nvSpPr>
          <p:cNvPr id="386" name="Google Shape;386;p37"/>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Training in the course of Implementation of MAC. Our main task is to design the scheduling for MAC along with Hybrid ARQ</a:t>
            </a:r>
            <a:endParaRPr sz="800">
              <a:solidFill>
                <a:srgbClr val="FFFFFF"/>
              </a:solidFill>
              <a:latin typeface="Roboto"/>
              <a:ea typeface="Roboto"/>
              <a:cs typeface="Roboto"/>
              <a:sym typeface="Roboto"/>
            </a:endParaRPr>
          </a:p>
        </p:txBody>
      </p:sp>
      <p:sp>
        <p:nvSpPr>
          <p:cNvPr id="387" name="Google Shape;387;p37"/>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AUG</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88" name="Google Shape;388;p37"/>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Implementation</a:t>
            </a:r>
            <a:endParaRPr sz="1000">
              <a:solidFill>
                <a:schemeClr val="lt1"/>
              </a:solidFill>
              <a:latin typeface="Roboto"/>
              <a:ea typeface="Roboto"/>
              <a:cs typeface="Roboto"/>
              <a:sym typeface="Roboto"/>
            </a:endParaRPr>
          </a:p>
        </p:txBody>
      </p:sp>
      <p:sp>
        <p:nvSpPr>
          <p:cNvPr id="389" name="Google Shape;389;p37"/>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We worked on several scheduling algorithms and finalised the best suitable  one. We reported the performance of all algorithms.</a:t>
            </a:r>
            <a:endParaRPr sz="800">
              <a:solidFill>
                <a:schemeClr val="lt1"/>
              </a:solidFill>
              <a:latin typeface="Roboto"/>
              <a:ea typeface="Roboto"/>
              <a:cs typeface="Roboto"/>
              <a:sym typeface="Roboto"/>
            </a:endParaRPr>
          </a:p>
        </p:txBody>
      </p:sp>
      <p:sp>
        <p:nvSpPr>
          <p:cNvPr id="390" name="Google Shape;390;p37"/>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SEP</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91" name="Google Shape;391;p37"/>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Implementation</a:t>
            </a:r>
            <a:endParaRPr sz="1000">
              <a:solidFill>
                <a:schemeClr val="lt1"/>
              </a:solidFill>
              <a:latin typeface="Roboto"/>
              <a:ea typeface="Roboto"/>
              <a:cs typeface="Roboto"/>
              <a:sym typeface="Roboto"/>
            </a:endParaRPr>
          </a:p>
        </p:txBody>
      </p:sp>
      <p:sp>
        <p:nvSpPr>
          <p:cNvPr id="392" name="Google Shape;392;p37"/>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We worked on implementing Hybrid ARQ. We developed simulations and tested the working of Hybrid ARQ.</a:t>
            </a:r>
            <a:endParaRPr sz="800">
              <a:solidFill>
                <a:schemeClr val="lt1"/>
              </a:solidFill>
              <a:latin typeface="Roboto"/>
              <a:ea typeface="Roboto"/>
              <a:cs typeface="Roboto"/>
              <a:sym typeface="Roboto"/>
            </a:endParaRPr>
          </a:p>
        </p:txBody>
      </p:sp>
      <p:sp>
        <p:nvSpPr>
          <p:cNvPr id="393" name="Google Shape;393;p37"/>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OCT</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94" name="Google Shape;394;p37"/>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Code Review</a:t>
            </a:r>
            <a:endParaRPr sz="1000">
              <a:solidFill>
                <a:schemeClr val="lt1"/>
              </a:solidFill>
              <a:latin typeface="Roboto"/>
              <a:ea typeface="Roboto"/>
              <a:cs typeface="Roboto"/>
              <a:sym typeface="Roboto"/>
            </a:endParaRPr>
          </a:p>
        </p:txBody>
      </p:sp>
      <p:sp>
        <p:nvSpPr>
          <p:cNvPr id="395" name="Google Shape;395;p37"/>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Our code was reviewed and accepted. We prepared documentation for further implementations. </a:t>
            </a:r>
            <a:endParaRPr sz="800">
              <a:solidFill>
                <a:schemeClr val="lt1"/>
              </a:solidFill>
              <a:latin typeface="Roboto"/>
              <a:ea typeface="Roboto"/>
              <a:cs typeface="Roboto"/>
              <a:sym typeface="Roboto"/>
            </a:endParaRPr>
          </a:p>
        </p:txBody>
      </p:sp>
      <p:cxnSp>
        <p:nvCxnSpPr>
          <p:cNvPr id="396" name="Google Shape;396;p37"/>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97" name="Google Shape;397;p37"/>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98" name="Google Shape;398;p37"/>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99" name="Google Shape;399;p37"/>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00" name="Google Shape;400;p37"/>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01" name="Google Shape;401;p37"/>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2" name="Google Shape;402;p37"/>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03" name="Google Shape;403;p37"/>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4" name="Google Shape;404;p37"/>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5" name="Google Shape;405;p37"/>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06" name="Google Shape;406;p37"/>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7" name="Google Shape;407;p37"/>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8" name="Google Shape;408;p37"/>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09" name="Google Shape;409;p37"/>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0" name="Google Shape;410;p37"/>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11" name="Google Shape;411;p37"/>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12" name="Google Shape;412;p37"/>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3" name="Google Shape;413;p37"/>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type="title"/>
          </p:nvPr>
        </p:nvSpPr>
        <p:spPr>
          <a:xfrm>
            <a:off x="3040350" y="2225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t>Thank you!</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5G Protocol Stack</a:t>
            </a:r>
            <a:endParaRPr/>
          </a:p>
        </p:txBody>
      </p:sp>
      <p:sp>
        <p:nvSpPr>
          <p:cNvPr id="241" name="Google Shape;241;p19"/>
          <p:cNvSpPr txBox="1"/>
          <p:nvPr>
            <p:ph idx="1" type="body"/>
          </p:nvPr>
        </p:nvSpPr>
        <p:spPr>
          <a:xfrm>
            <a:off x="63550" y="1444950"/>
            <a:ext cx="5877300" cy="22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5G protocol stack </a:t>
            </a:r>
            <a:r>
              <a:rPr lang="en-GB"/>
              <a:t>consists of many different individual protocols. Protocols can be simply described as set of rules that allow communication between corresponding entities. 5G Protocol Stack is divided into many layers and sublayers.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en-GB"/>
              <a:t>MAC</a:t>
            </a:r>
            <a:r>
              <a:rPr lang="en-GB"/>
              <a:t> is one of the sub-layers.</a:t>
            </a:r>
            <a:endParaRPr>
              <a:solidFill>
                <a:srgbClr val="FFFFFF"/>
              </a:solidFill>
            </a:endParaRPr>
          </a:p>
        </p:txBody>
      </p:sp>
      <p:pic>
        <p:nvPicPr>
          <p:cNvPr id="242" name="Google Shape;242;p19"/>
          <p:cNvPicPr preferRelativeResize="0"/>
          <p:nvPr/>
        </p:nvPicPr>
        <p:blipFill>
          <a:blip r:embed="rId3">
            <a:alphaModFix/>
          </a:blip>
          <a:stretch>
            <a:fillRect/>
          </a:stretch>
        </p:blipFill>
        <p:spPr>
          <a:xfrm>
            <a:off x="6176450" y="113200"/>
            <a:ext cx="2967550" cy="490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idx="2" type="title"/>
          </p:nvPr>
        </p:nvSpPr>
        <p:spPr>
          <a:xfrm>
            <a:off x="1297500" y="3745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5G Architecture</a:t>
            </a:r>
            <a:endParaRPr sz="2400"/>
          </a:p>
        </p:txBody>
      </p:sp>
      <p:sp>
        <p:nvSpPr>
          <p:cNvPr id="248" name="Google Shape;248;p20"/>
          <p:cNvSpPr txBox="1"/>
          <p:nvPr>
            <p:ph idx="4294967295" type="body"/>
          </p:nvPr>
        </p:nvSpPr>
        <p:spPr>
          <a:xfrm>
            <a:off x="850500" y="1372550"/>
            <a:ext cx="7273200" cy="1692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The new 5G RAN architecture, as shown, supports</a:t>
            </a:r>
            <a:r>
              <a:rPr lang="en-GB">
                <a:solidFill>
                  <a:srgbClr val="000000"/>
                </a:solidFill>
              </a:rPr>
              <a:t> both </a:t>
            </a:r>
            <a:r>
              <a:rPr b="1" lang="en-GB">
                <a:solidFill>
                  <a:srgbClr val="000000"/>
                </a:solidFill>
              </a:rPr>
              <a:t>Non-centralized RAN</a:t>
            </a:r>
            <a:r>
              <a:rPr lang="en-GB">
                <a:solidFill>
                  <a:srgbClr val="000000"/>
                </a:solidFill>
              </a:rPr>
              <a:t> architecture and    </a:t>
            </a:r>
            <a:r>
              <a:rPr b="1" lang="en-GB"/>
              <a:t>Centralized RAN</a:t>
            </a:r>
            <a:r>
              <a:rPr lang="en-GB"/>
              <a:t> architecture in order to enab</a:t>
            </a:r>
            <a:r>
              <a:rPr lang="en-GB">
                <a:solidFill>
                  <a:srgbClr val="FFFFFF"/>
                </a:solidFill>
              </a:rPr>
              <a:t>le di</a:t>
            </a:r>
            <a:r>
              <a:rPr lang="en-GB">
                <a:solidFill>
                  <a:srgbClr val="000000"/>
                </a:solidFill>
              </a:rPr>
              <a:t>verse use cases.</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endParaRPr>
          </a:p>
        </p:txBody>
      </p:sp>
      <p:pic>
        <p:nvPicPr>
          <p:cNvPr id="249" name="Google Shape;249;p20"/>
          <p:cNvPicPr preferRelativeResize="0"/>
          <p:nvPr/>
        </p:nvPicPr>
        <p:blipFill>
          <a:blip r:embed="rId3">
            <a:alphaModFix/>
          </a:blip>
          <a:stretch>
            <a:fillRect/>
          </a:stretch>
        </p:blipFill>
        <p:spPr>
          <a:xfrm>
            <a:off x="2124464" y="2269500"/>
            <a:ext cx="4895074" cy="248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5G Deployment</a:t>
            </a:r>
            <a:endParaRPr/>
          </a:p>
        </p:txBody>
      </p:sp>
      <p:sp>
        <p:nvSpPr>
          <p:cNvPr id="255" name="Google Shape;255;p2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Again, there are two different types of deployment scenarios: </a:t>
            </a:r>
            <a:endParaRPr>
              <a:solidFill>
                <a:srgbClr val="FFFFFF"/>
              </a:solidFill>
            </a:endParaRPr>
          </a:p>
          <a:p>
            <a:pPr indent="-311150" lvl="0" marL="457200" rtl="0" algn="l">
              <a:spcBef>
                <a:spcPts val="1600"/>
              </a:spcBef>
              <a:spcAft>
                <a:spcPts val="0"/>
              </a:spcAft>
              <a:buClr>
                <a:srgbClr val="FFFFFF"/>
              </a:buClr>
              <a:buSzPts val="1300"/>
              <a:buAutoNum type="arabicParenR"/>
            </a:pPr>
            <a:r>
              <a:rPr lang="en-GB">
                <a:solidFill>
                  <a:srgbClr val="FFFFFF"/>
                </a:solidFill>
              </a:rPr>
              <a:t>Collapsed gNB deployment</a:t>
            </a:r>
            <a:endParaRPr>
              <a:solidFill>
                <a:srgbClr val="FFFFFF"/>
              </a:solidFill>
            </a:endParaRPr>
          </a:p>
          <a:p>
            <a:pPr indent="-311150" lvl="0" marL="457200" rtl="0" algn="l">
              <a:spcBef>
                <a:spcPts val="0"/>
              </a:spcBef>
              <a:spcAft>
                <a:spcPts val="0"/>
              </a:spcAft>
              <a:buClr>
                <a:srgbClr val="FFFFFF"/>
              </a:buClr>
              <a:buSzPts val="1300"/>
              <a:buAutoNum type="arabicParenR"/>
            </a:pPr>
            <a:r>
              <a:rPr lang="en-GB">
                <a:solidFill>
                  <a:srgbClr val="FFFFFF"/>
                </a:solidFill>
              </a:rPr>
              <a:t>Disaggregated gNB deployment</a:t>
            </a:r>
            <a:endParaRPr>
              <a:solidFill>
                <a:srgbClr val="FFFFFF"/>
              </a:solidFill>
            </a:endParaRPr>
          </a:p>
        </p:txBody>
      </p:sp>
      <p:pic>
        <p:nvPicPr>
          <p:cNvPr id="256" name="Google Shape;256;p21"/>
          <p:cNvPicPr preferRelativeResize="0"/>
          <p:nvPr/>
        </p:nvPicPr>
        <p:blipFill>
          <a:blip r:embed="rId3">
            <a:alphaModFix/>
          </a:blip>
          <a:stretch>
            <a:fillRect/>
          </a:stretch>
        </p:blipFill>
        <p:spPr>
          <a:xfrm>
            <a:off x="5219950" y="1621450"/>
            <a:ext cx="3742799" cy="1900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79300" y="41637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Data flow in 5G NR Protocol Stack</a:t>
            </a:r>
            <a:endParaRPr/>
          </a:p>
        </p:txBody>
      </p:sp>
      <p:sp>
        <p:nvSpPr>
          <p:cNvPr id="262" name="Google Shape;262;p22"/>
          <p:cNvSpPr txBox="1"/>
          <p:nvPr>
            <p:ph idx="1" type="body"/>
          </p:nvPr>
        </p:nvSpPr>
        <p:spPr>
          <a:xfrm>
            <a:off x="273475" y="1761225"/>
            <a:ext cx="5609700" cy="5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data flows between UE and gNB. If the data flows from UE to gNB it is called uplink,and viceversa is known as downlink.</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63" name="Google Shape;263;p22"/>
          <p:cNvPicPr preferRelativeResize="0"/>
          <p:nvPr/>
        </p:nvPicPr>
        <p:blipFill>
          <a:blip r:embed="rId3">
            <a:alphaModFix/>
          </a:blip>
          <a:stretch>
            <a:fillRect/>
          </a:stretch>
        </p:blipFill>
        <p:spPr>
          <a:xfrm>
            <a:off x="152400" y="2970650"/>
            <a:ext cx="3040839" cy="2020450"/>
          </a:xfrm>
          <a:prstGeom prst="rect">
            <a:avLst/>
          </a:prstGeom>
          <a:noFill/>
          <a:ln>
            <a:noFill/>
          </a:ln>
        </p:spPr>
      </p:pic>
      <p:pic>
        <p:nvPicPr>
          <p:cNvPr id="264" name="Google Shape;264;p22"/>
          <p:cNvPicPr preferRelativeResize="0"/>
          <p:nvPr/>
        </p:nvPicPr>
        <p:blipFill>
          <a:blip r:embed="rId4">
            <a:alphaModFix/>
          </a:blip>
          <a:stretch>
            <a:fillRect/>
          </a:stretch>
        </p:blipFill>
        <p:spPr>
          <a:xfrm>
            <a:off x="5976339" y="1050250"/>
            <a:ext cx="3167655" cy="2020450"/>
          </a:xfrm>
          <a:prstGeom prst="rect">
            <a:avLst/>
          </a:prstGeom>
          <a:noFill/>
          <a:ln>
            <a:noFill/>
          </a:ln>
        </p:spPr>
      </p:pic>
      <p:sp>
        <p:nvSpPr>
          <p:cNvPr id="265" name="Google Shape;265;p22"/>
          <p:cNvSpPr txBox="1"/>
          <p:nvPr/>
        </p:nvSpPr>
        <p:spPr>
          <a:xfrm>
            <a:off x="3411100" y="3591475"/>
            <a:ext cx="5609700" cy="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Data received by Nth layer from N+1th or N-1th layer is called Service Data Unit(SDU). This Nth layer will modify the data by performing required operations on the data and convert it into a Protocol Data Unit(PDU).</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idx="1" type="body"/>
          </p:nvPr>
        </p:nvSpPr>
        <p:spPr>
          <a:xfrm>
            <a:off x="245175" y="1442625"/>
            <a:ext cx="5400600" cy="34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5G NR Protocol Stack has two types planes based on the type of information it is transmitting.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GB">
                <a:solidFill>
                  <a:srgbClr val="FFFFFF"/>
                </a:solidFill>
              </a:rPr>
              <a:t>1)User plane protocols implement actual PDU Session service which carries user data through the access stratum.</a:t>
            </a:r>
            <a:endParaRPr>
              <a:solidFill>
                <a:srgbClr val="FFFFFF"/>
              </a:solidFill>
            </a:endParaRPr>
          </a:p>
          <a:p>
            <a:pPr indent="0" lvl="0" marL="0" rtl="0" algn="l">
              <a:spcBef>
                <a:spcPts val="1600"/>
              </a:spcBef>
              <a:spcAft>
                <a:spcPts val="0"/>
              </a:spcAft>
              <a:buNone/>
            </a:pPr>
            <a:r>
              <a:rPr lang="en-GB">
                <a:solidFill>
                  <a:srgbClr val="FFFFFF"/>
                </a:solidFill>
              </a:rPr>
              <a:t>2)Control plane protocols control PDU Sessions and connection between UE and the network from various aspects which includes requesting the service, controlling different transmission resources, handover etc.</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71" name="Google Shape;271;p23"/>
          <p:cNvPicPr preferRelativeResize="0"/>
          <p:nvPr/>
        </p:nvPicPr>
        <p:blipFill>
          <a:blip r:embed="rId3">
            <a:alphaModFix/>
          </a:blip>
          <a:stretch>
            <a:fillRect/>
          </a:stretch>
        </p:blipFill>
        <p:spPr>
          <a:xfrm>
            <a:off x="5812375" y="1050250"/>
            <a:ext cx="3113374" cy="2015354"/>
          </a:xfrm>
          <a:prstGeom prst="rect">
            <a:avLst/>
          </a:prstGeom>
          <a:noFill/>
          <a:ln>
            <a:noFill/>
          </a:ln>
        </p:spPr>
      </p:pic>
      <p:pic>
        <p:nvPicPr>
          <p:cNvPr id="272" name="Google Shape;272;p23"/>
          <p:cNvPicPr preferRelativeResize="0"/>
          <p:nvPr/>
        </p:nvPicPr>
        <p:blipFill>
          <a:blip r:embed="rId4">
            <a:alphaModFix/>
          </a:blip>
          <a:stretch>
            <a:fillRect/>
          </a:stretch>
        </p:blipFill>
        <p:spPr>
          <a:xfrm>
            <a:off x="5321250" y="3175375"/>
            <a:ext cx="3706625" cy="1823275"/>
          </a:xfrm>
          <a:prstGeom prst="rect">
            <a:avLst/>
          </a:prstGeom>
          <a:noFill/>
          <a:ln>
            <a:noFill/>
          </a:ln>
        </p:spPr>
      </p:pic>
      <p:sp>
        <p:nvSpPr>
          <p:cNvPr id="273" name="Google Shape;27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Planes in 5G NR Protocol Stack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idx="1" type="body"/>
          </p:nvPr>
        </p:nvSpPr>
        <p:spPr>
          <a:xfrm>
            <a:off x="311300" y="1567550"/>
            <a:ext cx="5030400" cy="32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key challenge in the design and deployment of 5G systems is not only about the development of a new radio interface(s) but also about the coordinated operation in a highly heterogeneous environment characterized by the existence of multi-RAT systems, multi-layer networks, multi-mode devices, and diverse user interactions.</a:t>
            </a:r>
            <a:endParaRPr>
              <a:solidFill>
                <a:srgbClr val="FFFFFF"/>
              </a:solidFill>
            </a:endParaRPr>
          </a:p>
          <a:p>
            <a:pPr indent="0" lvl="0" marL="0" rtl="0" algn="l">
              <a:spcBef>
                <a:spcPts val="1600"/>
              </a:spcBef>
              <a:spcAft>
                <a:spcPts val="0"/>
              </a:spcAft>
              <a:buNone/>
            </a:pPr>
            <a:r>
              <a:rPr lang="en-GB">
                <a:solidFill>
                  <a:srgbClr val="FFFFFF"/>
                </a:solidFill>
              </a:rPr>
              <a:t>The breakthroughs in 5G network design are expected to sustain the extensive growth and enhancement of mobile Internet and the IoT services. The use of 5G technologies in the IoT and vertical industries are providing new business opportunities for network operators.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offset_comp_267026.jpg" id="279" name="Google Shape;279;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pic>
        <p:nvPicPr>
          <p:cNvPr id="280" name="Google Shape;280;p24"/>
          <p:cNvPicPr preferRelativeResize="0"/>
          <p:nvPr/>
        </p:nvPicPr>
        <p:blipFill>
          <a:blip r:embed="rId4">
            <a:alphaModFix/>
          </a:blip>
          <a:stretch>
            <a:fillRect/>
          </a:stretch>
        </p:blipFill>
        <p:spPr>
          <a:xfrm>
            <a:off x="5246750" y="2745075"/>
            <a:ext cx="3717249" cy="1944100"/>
          </a:xfrm>
          <a:prstGeom prst="rect">
            <a:avLst/>
          </a:prstGeom>
          <a:noFill/>
          <a:ln>
            <a:noFill/>
          </a:ln>
        </p:spPr>
      </p:pic>
      <p:sp>
        <p:nvSpPr>
          <p:cNvPr id="281" name="Google Shape;28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Challenges and Use cases</a:t>
            </a:r>
            <a:endParaRPr/>
          </a:p>
          <a:p>
            <a:pPr indent="0" lvl="0" marL="0" rtl="0" algn="l">
              <a:spcBef>
                <a:spcPts val="16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Medium Access Control Sublayer</a:t>
            </a:r>
            <a:endParaRPr/>
          </a:p>
        </p:txBody>
      </p:sp>
      <p:sp>
        <p:nvSpPr>
          <p:cNvPr id="287" name="Google Shape;287;p25"/>
          <p:cNvSpPr txBox="1"/>
          <p:nvPr>
            <p:ph idx="1" type="body"/>
          </p:nvPr>
        </p:nvSpPr>
        <p:spPr>
          <a:xfrm>
            <a:off x="271625" y="1532175"/>
            <a:ext cx="3393300" cy="29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MAC sublayer performs logical channel multiplexing and controls HARQ retransmissions. </a:t>
            </a:r>
            <a:endParaRPr>
              <a:solidFill>
                <a:srgbClr val="FFFFFF"/>
              </a:solidFill>
            </a:endParaRPr>
          </a:p>
          <a:p>
            <a:pPr indent="0" lvl="0" marL="0" rtl="0" algn="l">
              <a:spcBef>
                <a:spcPts val="1600"/>
              </a:spcBef>
              <a:spcAft>
                <a:spcPts val="1600"/>
              </a:spcAft>
              <a:buNone/>
            </a:pPr>
            <a:r>
              <a:rPr lang="en-GB">
                <a:solidFill>
                  <a:srgbClr val="FFFFFF"/>
                </a:solidFill>
              </a:rPr>
              <a:t>It also handles scheduling functions and is responsible for multiplexing/demultiplexing data packets across multiple component carriers when carrier aggregation is configured.</a:t>
            </a:r>
            <a:endParaRPr/>
          </a:p>
        </p:txBody>
      </p:sp>
      <p:pic>
        <p:nvPicPr>
          <p:cNvPr id="288" name="Google Shape;288;p25"/>
          <p:cNvPicPr preferRelativeResize="0"/>
          <p:nvPr/>
        </p:nvPicPr>
        <p:blipFill>
          <a:blip r:embed="rId3">
            <a:alphaModFix/>
          </a:blip>
          <a:stretch>
            <a:fillRect/>
          </a:stretch>
        </p:blipFill>
        <p:spPr>
          <a:xfrm>
            <a:off x="3793414" y="1460250"/>
            <a:ext cx="5198187" cy="2974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